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0" r:id="rId4"/>
    <p:sldId id="261" r:id="rId5"/>
    <p:sldId id="263" r:id="rId6"/>
    <p:sldId id="264" r:id="rId7"/>
    <p:sldId id="266" r:id="rId8"/>
    <p:sldId id="267" r:id="rId9"/>
    <p:sldId id="259" r:id="rId10"/>
    <p:sldId id="25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19C48A0-1A24-584B-BC9A-F6EEDC6D6B2A}">
          <p14:sldIdLst>
            <p14:sldId id="256"/>
            <p14:sldId id="258"/>
            <p14:sldId id="260"/>
            <p14:sldId id="261"/>
            <p14:sldId id="263"/>
            <p14:sldId id="264"/>
            <p14:sldId id="266"/>
            <p14:sldId id="267"/>
            <p14:sldId id="259"/>
            <p14:sldId id="25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637"/>
  </p:normalViewPr>
  <p:slideViewPr>
    <p:cSldViewPr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5A7AA-CE57-4D48-8F80-53C2D42F4025}" type="datetimeFigureOut">
              <a:rPr lang="ru-RU" smtClean="0"/>
              <a:t>24.08.17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E306F-5D0C-E94A-B90D-F5D26E099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238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A70A-9281-49FF-9608-694339C14D30}" type="datetimeFigureOut">
              <a:rPr lang="ru-RU" smtClean="0"/>
              <a:t>24.08.17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9C9D0-4CB0-4967-AF36-C094433D6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70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A70A-9281-49FF-9608-694339C14D30}" type="datetimeFigureOut">
              <a:rPr lang="ru-RU" smtClean="0"/>
              <a:t>24.08.17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9C9D0-4CB0-4967-AF36-C094433D6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50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A70A-9281-49FF-9608-694339C14D30}" type="datetimeFigureOut">
              <a:rPr lang="ru-RU" smtClean="0"/>
              <a:t>24.08.17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9C9D0-4CB0-4967-AF36-C094433D6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97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A70A-9281-49FF-9608-694339C14D30}" type="datetimeFigureOut">
              <a:rPr lang="ru-RU" smtClean="0"/>
              <a:t>24.08.17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9C9D0-4CB0-4967-AF36-C094433D6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57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A70A-9281-49FF-9608-694339C14D30}" type="datetimeFigureOut">
              <a:rPr lang="ru-RU" smtClean="0"/>
              <a:t>24.08.17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9C9D0-4CB0-4967-AF36-C094433D6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57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A70A-9281-49FF-9608-694339C14D30}" type="datetimeFigureOut">
              <a:rPr lang="ru-RU" smtClean="0"/>
              <a:t>24.08.17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9C9D0-4CB0-4967-AF36-C094433D6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60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A70A-9281-49FF-9608-694339C14D30}" type="datetimeFigureOut">
              <a:rPr lang="ru-RU" smtClean="0"/>
              <a:t>24.08.17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9C9D0-4CB0-4967-AF36-C094433D6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36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A70A-9281-49FF-9608-694339C14D30}" type="datetimeFigureOut">
              <a:rPr lang="ru-RU" smtClean="0"/>
              <a:t>24.08.17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9C9D0-4CB0-4967-AF36-C094433D6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56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A70A-9281-49FF-9608-694339C14D30}" type="datetimeFigureOut">
              <a:rPr lang="ru-RU" smtClean="0"/>
              <a:t>24.08.17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9C9D0-4CB0-4967-AF36-C094433D6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36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A70A-9281-49FF-9608-694339C14D30}" type="datetimeFigureOut">
              <a:rPr lang="ru-RU" smtClean="0"/>
              <a:t>24.08.17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9C9D0-4CB0-4967-AF36-C094433D6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7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A70A-9281-49FF-9608-694339C14D30}" type="datetimeFigureOut">
              <a:rPr lang="ru-RU" smtClean="0"/>
              <a:t>24.08.17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9C9D0-4CB0-4967-AF36-C094433D6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19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CA70A-9281-49FF-9608-694339C14D30}" type="datetimeFigureOut">
              <a:rPr lang="ru-RU" smtClean="0"/>
              <a:t>24.08.17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9C9D0-4CB0-4967-AF36-C094433D6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60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microsoft.com/office/2007/relationships/hdphoto" Target="../media/hdphoto1.wdp"/><Relationship Id="rId8" Type="http://schemas.openxmlformats.org/officeDocument/2006/relationships/image" Target="../media/image24.jpeg"/><Relationship Id="rId9" Type="http://schemas.openxmlformats.org/officeDocument/2006/relationships/image" Target="../media/image25.jpeg"/><Relationship Id="rId10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инансова грамотность\Background Image photos 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3610209"/>
            <a:ext cx="63353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chemeClr val="accent4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Внеурочное мероприятие </a:t>
            </a:r>
          </a:p>
          <a:p>
            <a:pPr algn="ctr"/>
            <a:r>
              <a:rPr lang="ru-RU" sz="4400" b="1" dirty="0" smtClean="0">
                <a:latin typeface="Georgia" panose="02040502050405020303" pitchFamily="18" charset="0"/>
              </a:rPr>
              <a:t>  «Семейный   </a:t>
            </a:r>
          </a:p>
          <a:p>
            <a:pPr algn="ctr"/>
            <a:r>
              <a:rPr lang="ru-RU" sz="4400" b="1" dirty="0" smtClean="0">
                <a:latin typeface="Georgia" panose="02040502050405020303" pitchFamily="18" charset="0"/>
              </a:rPr>
              <a:t>                кошелек»</a:t>
            </a:r>
            <a:endParaRPr lang="ru-RU" sz="4400" b="1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25896"/>
            <a:ext cx="1513565" cy="1513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41" y="57652"/>
            <a:ext cx="2728910" cy="1534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8498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36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643981"/>
            <a:ext cx="2438400" cy="24384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32" y="-121704"/>
            <a:ext cx="8964488" cy="710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565532"/>
            <a:ext cx="1219200" cy="1219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098" y="2951206"/>
            <a:ext cx="1627803" cy="11732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6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98" y="2987829"/>
            <a:ext cx="1157430" cy="115743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35365"/>
            <a:ext cx="1189112" cy="11891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98" y="4437112"/>
            <a:ext cx="1368552" cy="1432560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071" y="4431500"/>
            <a:ext cx="1438172" cy="143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25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643981"/>
            <a:ext cx="2438400" cy="24384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2492896"/>
            <a:ext cx="727280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charset="0"/>
                <a:ea typeface="Comic Sans MS" charset="0"/>
                <a:cs typeface="Comic Sans MS" charset="0"/>
              </a:rPr>
              <a:t>Над проектом работали:</a:t>
            </a:r>
          </a:p>
          <a:p>
            <a:endParaRPr lang="ru-RU" sz="2000" b="1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ru-RU" sz="2000" b="1" dirty="0" smtClean="0">
                <a:latin typeface="Comic Sans MS" charset="0"/>
                <a:ea typeface="Comic Sans MS" charset="0"/>
                <a:cs typeface="Comic Sans MS" charset="0"/>
              </a:rPr>
              <a:t>Андрианова А.А., педагог-организатор, МБУ ДО ДПЦ «Радуга»</a:t>
            </a:r>
          </a:p>
          <a:p>
            <a:r>
              <a:rPr lang="ru-RU" sz="2000" b="1" dirty="0" smtClean="0">
                <a:latin typeface="Comic Sans MS" charset="0"/>
                <a:ea typeface="Comic Sans MS" charset="0"/>
                <a:cs typeface="Comic Sans MS" charset="0"/>
              </a:rPr>
              <a:t>Просвирякова Т.В., учитель начальных классов, МБОУ Гимназия № 21</a:t>
            </a:r>
          </a:p>
          <a:p>
            <a:r>
              <a:rPr lang="ru-RU" sz="2000" b="1" dirty="0" smtClean="0">
                <a:latin typeface="Comic Sans MS" charset="0"/>
                <a:ea typeface="Comic Sans MS" charset="0"/>
                <a:cs typeface="Comic Sans MS" charset="0"/>
              </a:rPr>
              <a:t>Савченко М.Г., ПДО, МБУ ДО «ЦДОД «Контакт»</a:t>
            </a:r>
            <a:endParaRPr lang="ru-RU" sz="2000" b="1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ru-RU" sz="2000" b="1" dirty="0" smtClean="0">
                <a:latin typeface="Comic Sans MS" charset="0"/>
                <a:ea typeface="Comic Sans MS" charset="0"/>
                <a:cs typeface="Comic Sans MS" charset="0"/>
              </a:rPr>
              <a:t>Смирнова Н.В., библиотекарь, МБОУ СШ № 51 имени Ф.А. Абрамова</a:t>
            </a:r>
          </a:p>
          <a:p>
            <a:r>
              <a:rPr lang="ru-RU" sz="2000" b="1" dirty="0" err="1" smtClean="0">
                <a:latin typeface="Comic Sans MS" charset="0"/>
                <a:ea typeface="Comic Sans MS" charset="0"/>
                <a:cs typeface="Comic Sans MS" charset="0"/>
              </a:rPr>
              <a:t>Цыб</a:t>
            </a:r>
            <a:r>
              <a:rPr lang="ru-RU" sz="2000" b="1" dirty="0" smtClean="0">
                <a:latin typeface="Comic Sans MS" charset="0"/>
                <a:ea typeface="Comic Sans MS" charset="0"/>
                <a:cs typeface="Comic Sans MS" charset="0"/>
              </a:rPr>
              <a:t> О.О., заместитель директора по УВР, МБУ ДО ДПЦ «Радуга»</a:t>
            </a:r>
          </a:p>
          <a:p>
            <a:r>
              <a:rPr lang="ru-RU" sz="2000" b="1" dirty="0" err="1" smtClean="0">
                <a:latin typeface="Comic Sans MS" charset="0"/>
                <a:ea typeface="Comic Sans MS" charset="0"/>
                <a:cs typeface="Comic Sans MS" charset="0"/>
              </a:rPr>
              <a:t>Яреньгин</a:t>
            </a:r>
            <a:r>
              <a:rPr lang="ru-RU" sz="2000" b="1" dirty="0" smtClean="0">
                <a:latin typeface="Comic Sans MS" charset="0"/>
                <a:ea typeface="Comic Sans MS" charset="0"/>
                <a:cs typeface="Comic Sans MS" charset="0"/>
              </a:rPr>
              <a:t> П.Ю., ПДО, </a:t>
            </a:r>
            <a:r>
              <a:rPr lang="ru-RU" sz="2000" b="1" dirty="0">
                <a:latin typeface="Comic Sans MS" charset="0"/>
                <a:ea typeface="Comic Sans MS" charset="0"/>
                <a:cs typeface="Comic Sans MS" charset="0"/>
              </a:rPr>
              <a:t>МБУ ДО «ЦДОД «Контакт»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56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485" y="2708920"/>
            <a:ext cx="91082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                                      Задачи: </a:t>
            </a:r>
          </a:p>
          <a:p>
            <a:r>
              <a:rPr lang="ru-RU" sz="2000" dirty="0" smtClean="0">
                <a:latin typeface="Georgia" panose="02040502050405020303" pitchFamily="18" charset="0"/>
              </a:rPr>
              <a:t>•	</a:t>
            </a:r>
            <a:r>
              <a:rPr lang="ru-RU" sz="2400" dirty="0" smtClean="0">
                <a:latin typeface="Georgia" panose="02040502050405020303" pitchFamily="18" charset="0"/>
              </a:rPr>
              <a:t>познакомить с базовыми понятиями (семейный бюджет, доходы, расходы);</a:t>
            </a:r>
          </a:p>
          <a:p>
            <a:r>
              <a:rPr lang="ru-RU" sz="2400" dirty="0" smtClean="0">
                <a:latin typeface="Georgia" panose="02040502050405020303" pitchFamily="18" charset="0"/>
              </a:rPr>
              <a:t>•	сформировать понимание важности ведения семейного бюджета;</a:t>
            </a:r>
          </a:p>
          <a:p>
            <a:r>
              <a:rPr lang="ru-RU" sz="2400" dirty="0" smtClean="0">
                <a:latin typeface="Georgia" panose="02040502050405020303" pitchFamily="18" charset="0"/>
              </a:rPr>
              <a:t>•	предоставить возможность научиться определять приоритетные траты;</a:t>
            </a:r>
          </a:p>
          <a:p>
            <a:r>
              <a:rPr lang="ru-RU" sz="2400" dirty="0" smtClean="0">
                <a:latin typeface="Georgia" panose="02040502050405020303" pitchFamily="18" charset="0"/>
              </a:rPr>
              <a:t>•	проанализировать условия жизни и потребности конкретной семьи.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" y="61019"/>
            <a:ext cx="4590015" cy="3439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347864" y="384900"/>
            <a:ext cx="5796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latin typeface="Georgia" panose="02040502050405020303" pitchFamily="18" charset="0"/>
              </a:rPr>
              <a:t>Цель: </a:t>
            </a:r>
            <a:r>
              <a:rPr lang="ru-RU" sz="2400" dirty="0">
                <a:latin typeface="Georgia" panose="02040502050405020303" pitchFamily="18" charset="0"/>
              </a:rPr>
              <a:t>Создать условия для формирования навыков планирования семейного </a:t>
            </a:r>
            <a:r>
              <a:rPr lang="ru-RU" sz="2400" dirty="0" smtClean="0">
                <a:latin typeface="Georgia" panose="02040502050405020303" pitchFamily="18" charset="0"/>
              </a:rPr>
              <a:t>бюджета.</a:t>
            </a:r>
            <a:endParaRPr lang="ru-R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2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0"/>
            <a:ext cx="57317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Georgia" panose="02040502050405020303" pitchFamily="18" charset="0"/>
              </a:rPr>
              <a:t>План:</a:t>
            </a:r>
          </a:p>
          <a:p>
            <a:pPr algn="just"/>
            <a:r>
              <a:rPr lang="ru-RU" sz="2400" dirty="0">
                <a:latin typeface="Georgia" panose="02040502050405020303" pitchFamily="18" charset="0"/>
              </a:rPr>
              <a:t>1</a:t>
            </a:r>
            <a:r>
              <a:rPr lang="ru-RU" sz="2400" b="1" dirty="0">
                <a:latin typeface="Georgia" panose="02040502050405020303" pitchFamily="18" charset="0"/>
              </a:rPr>
              <a:t>.	</a:t>
            </a:r>
            <a:r>
              <a:rPr lang="ru-RU" sz="2400" dirty="0">
                <a:latin typeface="Georgia" panose="02040502050405020303" pitchFamily="18" charset="0"/>
              </a:rPr>
              <a:t>Организационный </a:t>
            </a:r>
            <a:r>
              <a:rPr lang="ru-RU" sz="2400" dirty="0" smtClean="0">
                <a:latin typeface="Georgia" panose="02040502050405020303" pitchFamily="18" charset="0"/>
              </a:rPr>
              <a:t>момент.</a:t>
            </a:r>
            <a:endParaRPr lang="ru-RU" sz="2400" dirty="0">
              <a:latin typeface="Georgia" panose="02040502050405020303" pitchFamily="18" charset="0"/>
            </a:endParaRPr>
          </a:p>
          <a:p>
            <a:pPr algn="just"/>
            <a:r>
              <a:rPr lang="ru-RU" sz="2400" dirty="0">
                <a:latin typeface="Georgia" panose="02040502050405020303" pitchFamily="18" charset="0"/>
              </a:rPr>
              <a:t>2.	Мотивационное начало мероприятия. Постановка цели </a:t>
            </a:r>
            <a:r>
              <a:rPr lang="ru-RU" sz="2400" dirty="0" smtClean="0">
                <a:latin typeface="Georgia" panose="02040502050405020303" pitchFamily="18" charset="0"/>
              </a:rPr>
              <a:t>мероприятия.</a:t>
            </a:r>
            <a:endParaRPr lang="ru-RU" sz="2400" dirty="0">
              <a:latin typeface="Georgia" panose="02040502050405020303" pitchFamily="18" charset="0"/>
            </a:endParaRPr>
          </a:p>
          <a:p>
            <a:pPr algn="just"/>
            <a:r>
              <a:rPr lang="ru-RU" sz="2400" dirty="0">
                <a:latin typeface="Georgia" panose="02040502050405020303" pitchFamily="18" charset="0"/>
              </a:rPr>
              <a:t>3.	Основной этап:</a:t>
            </a:r>
          </a:p>
          <a:p>
            <a:pPr algn="just"/>
            <a:r>
              <a:rPr lang="ru-RU" sz="2400" dirty="0">
                <a:latin typeface="Georgia" panose="02040502050405020303" pitchFamily="18" charset="0"/>
              </a:rPr>
              <a:t>•	</a:t>
            </a:r>
            <a:r>
              <a:rPr lang="ru-RU" sz="2400" i="1" dirty="0">
                <a:latin typeface="Georgia" panose="02040502050405020303" pitchFamily="18" charset="0"/>
              </a:rPr>
              <a:t>работа с ключевыми понятиями (семейный бюджет, доходы, расходы)</a:t>
            </a:r>
          </a:p>
          <a:p>
            <a:pPr algn="just"/>
            <a:r>
              <a:rPr lang="ru-RU" sz="2400" i="1" dirty="0">
                <a:latin typeface="Georgia" panose="02040502050405020303" pitchFamily="18" charset="0"/>
              </a:rPr>
              <a:t>•	проведение </a:t>
            </a:r>
            <a:r>
              <a:rPr lang="ru-RU" sz="2400" i="1" dirty="0" err="1">
                <a:latin typeface="Georgia" panose="02040502050405020303" pitchFamily="18" charset="0"/>
              </a:rPr>
              <a:t>квест</a:t>
            </a:r>
            <a:r>
              <a:rPr lang="ru-RU" sz="2400" i="1" dirty="0">
                <a:latin typeface="Georgia" panose="02040502050405020303" pitchFamily="18" charset="0"/>
              </a:rPr>
              <a:t> – игры (работа по группам)</a:t>
            </a:r>
          </a:p>
          <a:p>
            <a:pPr algn="just"/>
            <a:r>
              <a:rPr lang="ru-RU" sz="2400" i="1" dirty="0">
                <a:latin typeface="Georgia" panose="02040502050405020303" pitchFamily="18" charset="0"/>
              </a:rPr>
              <a:t>•	обсуждение и анализ игры. Выводы.</a:t>
            </a:r>
          </a:p>
          <a:p>
            <a:pPr algn="just"/>
            <a:r>
              <a:rPr lang="ru-RU" sz="2400" dirty="0">
                <a:latin typeface="Georgia" panose="02040502050405020303" pitchFamily="18" charset="0"/>
              </a:rPr>
              <a:t>4.	Подведение итогов. </a:t>
            </a:r>
          </a:p>
          <a:p>
            <a:pPr algn="just"/>
            <a:r>
              <a:rPr lang="ru-RU" sz="2400" dirty="0">
                <a:latin typeface="Georgia" panose="02040502050405020303" pitchFamily="18" charset="0"/>
              </a:rPr>
              <a:t>5.	Творческое домашнее задание.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68"/>
            <a:ext cx="3619500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03" y="3900264"/>
            <a:ext cx="3428475" cy="342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17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1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20833" r="20909" b="9325"/>
          <a:stretch/>
        </p:blipFill>
        <p:spPr bwMode="auto">
          <a:xfrm>
            <a:off x="107504" y="116632"/>
            <a:ext cx="561621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14805" r="10403" b="21021"/>
          <a:stretch/>
        </p:blipFill>
        <p:spPr>
          <a:xfrm>
            <a:off x="3347864" y="2985691"/>
            <a:ext cx="5688632" cy="366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99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2" y="404664"/>
            <a:ext cx="58959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75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3" t="20375" r="10506" b="3257"/>
          <a:stretch/>
        </p:blipFill>
        <p:spPr>
          <a:xfrm>
            <a:off x="304774" y="309342"/>
            <a:ext cx="5760640" cy="34563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9610" r="12200" b="4640"/>
          <a:stretch/>
        </p:blipFill>
        <p:spPr>
          <a:xfrm>
            <a:off x="3113086" y="3167853"/>
            <a:ext cx="5904656" cy="351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95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9" t="15910" r="9512" b="2949"/>
          <a:stretch/>
        </p:blipFill>
        <p:spPr>
          <a:xfrm>
            <a:off x="251520" y="116632"/>
            <a:ext cx="5904656" cy="367240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14805" r="11414" b="3381"/>
          <a:stretch/>
        </p:blipFill>
        <p:spPr>
          <a:xfrm>
            <a:off x="4058702" y="3356991"/>
            <a:ext cx="4905785" cy="328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14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0" t="14326" r="10507" b="4533"/>
          <a:stretch/>
        </p:blipFill>
        <p:spPr>
          <a:xfrm>
            <a:off x="170743" y="188640"/>
            <a:ext cx="5832648" cy="36724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4805" r="12988" b="5901"/>
          <a:stretch/>
        </p:blipFill>
        <p:spPr>
          <a:xfrm>
            <a:off x="3203848" y="2765110"/>
            <a:ext cx="5760640" cy="381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6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Домашнее задание</a:t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sz="2000" b="1" dirty="0" smtClean="0">
                <a:latin typeface="Georgia" panose="02040502050405020303" pitchFamily="18" charset="0"/>
              </a:rPr>
              <a:t>(для детей и родителей)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" y="1412738"/>
            <a:ext cx="7444114" cy="541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64" y="386104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566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106</Words>
  <Application>Microsoft Macintosh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Comic Sans MS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 (для детей и родителей)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 Microsoft Office</cp:lastModifiedBy>
  <cp:revision>13</cp:revision>
  <dcterms:created xsi:type="dcterms:W3CDTF">2017-08-22T19:31:37Z</dcterms:created>
  <dcterms:modified xsi:type="dcterms:W3CDTF">2017-08-24T07:20:44Z</dcterms:modified>
</cp:coreProperties>
</file>